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3" r:id="rId8"/>
    <p:sldId id="264" r:id="rId9"/>
    <p:sldId id="265" r:id="rId10"/>
    <p:sldId id="261"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2212"/>
    <a:srgbClr val="800000"/>
    <a:srgbClr val="EF3F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6" d="100"/>
          <a:sy n="56" d="100"/>
        </p:scale>
        <p:origin x="-147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9FFA3A-E260-48D0-AE0D-A6AE36AB9963}" type="datetimeFigureOut">
              <a:rPr lang="en-US" smtClean="0"/>
              <a:t>3/12/2015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5A0DCF-AA55-4BB2-88F5-9FE0E0F1B367}" type="slidenum">
              <a:rPr lang="en-US" smtClean="0"/>
              <a:t>‹#›</a:t>
            </a:fld>
            <a:endParaRPr lang="en-US"/>
          </a:p>
        </p:txBody>
      </p:sp>
    </p:spTree>
    <p:extLst>
      <p:ext uri="{BB962C8B-B14F-4D97-AF65-F5344CB8AC3E}">
        <p14:creationId xmlns:p14="http://schemas.microsoft.com/office/powerpoint/2010/main" val="3415031410"/>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FFA3A-E260-48D0-AE0D-A6AE36AB9963}" type="datetimeFigureOut">
              <a:rPr lang="en-US" smtClean="0"/>
              <a:t>3/12/2015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5A0DCF-AA55-4BB2-88F5-9FE0E0F1B367}" type="slidenum">
              <a:rPr lang="en-US" smtClean="0"/>
              <a:t>‹#›</a:t>
            </a:fld>
            <a:endParaRPr lang="en-US"/>
          </a:p>
        </p:txBody>
      </p:sp>
    </p:spTree>
    <p:extLst>
      <p:ext uri="{BB962C8B-B14F-4D97-AF65-F5344CB8AC3E}">
        <p14:creationId xmlns:p14="http://schemas.microsoft.com/office/powerpoint/2010/main" val="1172888513"/>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FFA3A-E260-48D0-AE0D-A6AE36AB9963}" type="datetimeFigureOut">
              <a:rPr lang="en-US" smtClean="0"/>
              <a:t>3/12/2015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5A0DCF-AA55-4BB2-88F5-9FE0E0F1B367}" type="slidenum">
              <a:rPr lang="en-US" smtClean="0"/>
              <a:t>‹#›</a:t>
            </a:fld>
            <a:endParaRPr lang="en-US"/>
          </a:p>
        </p:txBody>
      </p:sp>
    </p:spTree>
    <p:extLst>
      <p:ext uri="{BB962C8B-B14F-4D97-AF65-F5344CB8AC3E}">
        <p14:creationId xmlns:p14="http://schemas.microsoft.com/office/powerpoint/2010/main" val="3719354640"/>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FFA3A-E260-48D0-AE0D-A6AE36AB9963}" type="datetimeFigureOut">
              <a:rPr lang="en-US" smtClean="0"/>
              <a:t>3/12/2015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5A0DCF-AA55-4BB2-88F5-9FE0E0F1B367}" type="slidenum">
              <a:rPr lang="en-US" smtClean="0"/>
              <a:t>‹#›</a:t>
            </a:fld>
            <a:endParaRPr lang="en-US"/>
          </a:p>
        </p:txBody>
      </p:sp>
    </p:spTree>
    <p:extLst>
      <p:ext uri="{BB962C8B-B14F-4D97-AF65-F5344CB8AC3E}">
        <p14:creationId xmlns:p14="http://schemas.microsoft.com/office/powerpoint/2010/main" val="946624985"/>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9FFA3A-E260-48D0-AE0D-A6AE36AB9963}" type="datetimeFigureOut">
              <a:rPr lang="en-US" smtClean="0"/>
              <a:t>3/12/2015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5A0DCF-AA55-4BB2-88F5-9FE0E0F1B367}" type="slidenum">
              <a:rPr lang="en-US" smtClean="0"/>
              <a:t>‹#›</a:t>
            </a:fld>
            <a:endParaRPr lang="en-US"/>
          </a:p>
        </p:txBody>
      </p:sp>
    </p:spTree>
    <p:extLst>
      <p:ext uri="{BB962C8B-B14F-4D97-AF65-F5344CB8AC3E}">
        <p14:creationId xmlns:p14="http://schemas.microsoft.com/office/powerpoint/2010/main" val="632224789"/>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9FFA3A-E260-48D0-AE0D-A6AE36AB9963}" type="datetimeFigureOut">
              <a:rPr lang="en-US" smtClean="0"/>
              <a:t>3/12/2015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5A0DCF-AA55-4BB2-88F5-9FE0E0F1B367}" type="slidenum">
              <a:rPr lang="en-US" smtClean="0"/>
              <a:t>‹#›</a:t>
            </a:fld>
            <a:endParaRPr lang="en-US"/>
          </a:p>
        </p:txBody>
      </p:sp>
    </p:spTree>
    <p:extLst>
      <p:ext uri="{BB962C8B-B14F-4D97-AF65-F5344CB8AC3E}">
        <p14:creationId xmlns:p14="http://schemas.microsoft.com/office/powerpoint/2010/main" val="414743672"/>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9FFA3A-E260-48D0-AE0D-A6AE36AB9963}" type="datetimeFigureOut">
              <a:rPr lang="en-US" smtClean="0"/>
              <a:t>3/12/2015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5A0DCF-AA55-4BB2-88F5-9FE0E0F1B367}" type="slidenum">
              <a:rPr lang="en-US" smtClean="0"/>
              <a:t>‹#›</a:t>
            </a:fld>
            <a:endParaRPr lang="en-US"/>
          </a:p>
        </p:txBody>
      </p:sp>
    </p:spTree>
    <p:extLst>
      <p:ext uri="{BB962C8B-B14F-4D97-AF65-F5344CB8AC3E}">
        <p14:creationId xmlns:p14="http://schemas.microsoft.com/office/powerpoint/2010/main" val="720790102"/>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9FFA3A-E260-48D0-AE0D-A6AE36AB9963}" type="datetimeFigureOut">
              <a:rPr lang="en-US" smtClean="0"/>
              <a:t>3/12/2015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5A0DCF-AA55-4BB2-88F5-9FE0E0F1B367}" type="slidenum">
              <a:rPr lang="en-US" smtClean="0"/>
              <a:t>‹#›</a:t>
            </a:fld>
            <a:endParaRPr lang="en-US"/>
          </a:p>
        </p:txBody>
      </p:sp>
    </p:spTree>
    <p:extLst>
      <p:ext uri="{BB962C8B-B14F-4D97-AF65-F5344CB8AC3E}">
        <p14:creationId xmlns:p14="http://schemas.microsoft.com/office/powerpoint/2010/main" val="3320680945"/>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9FFA3A-E260-48D0-AE0D-A6AE36AB9963}" type="datetimeFigureOut">
              <a:rPr lang="en-US" smtClean="0"/>
              <a:t>3/12/2015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5A0DCF-AA55-4BB2-88F5-9FE0E0F1B367}" type="slidenum">
              <a:rPr lang="en-US" smtClean="0"/>
              <a:t>‹#›</a:t>
            </a:fld>
            <a:endParaRPr lang="en-US"/>
          </a:p>
        </p:txBody>
      </p:sp>
    </p:spTree>
    <p:extLst>
      <p:ext uri="{BB962C8B-B14F-4D97-AF65-F5344CB8AC3E}">
        <p14:creationId xmlns:p14="http://schemas.microsoft.com/office/powerpoint/2010/main" val="2695650351"/>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FFA3A-E260-48D0-AE0D-A6AE36AB9963}" type="datetimeFigureOut">
              <a:rPr lang="en-US" smtClean="0"/>
              <a:t>3/12/2015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5A0DCF-AA55-4BB2-88F5-9FE0E0F1B367}" type="slidenum">
              <a:rPr lang="en-US" smtClean="0"/>
              <a:t>‹#›</a:t>
            </a:fld>
            <a:endParaRPr lang="en-US"/>
          </a:p>
        </p:txBody>
      </p:sp>
    </p:spTree>
    <p:extLst>
      <p:ext uri="{BB962C8B-B14F-4D97-AF65-F5344CB8AC3E}">
        <p14:creationId xmlns:p14="http://schemas.microsoft.com/office/powerpoint/2010/main" val="2247779258"/>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FFA3A-E260-48D0-AE0D-A6AE36AB9963}" type="datetimeFigureOut">
              <a:rPr lang="en-US" smtClean="0"/>
              <a:t>3/12/2015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5A0DCF-AA55-4BB2-88F5-9FE0E0F1B367}" type="slidenum">
              <a:rPr lang="en-US" smtClean="0"/>
              <a:t>‹#›</a:t>
            </a:fld>
            <a:endParaRPr lang="en-US"/>
          </a:p>
        </p:txBody>
      </p:sp>
    </p:spTree>
    <p:extLst>
      <p:ext uri="{BB962C8B-B14F-4D97-AF65-F5344CB8AC3E}">
        <p14:creationId xmlns:p14="http://schemas.microsoft.com/office/powerpoint/2010/main" val="3784474864"/>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9FFA3A-E260-48D0-AE0D-A6AE36AB9963}" type="datetimeFigureOut">
              <a:rPr lang="en-US" smtClean="0"/>
              <a:t>3/12/2015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5A0DCF-AA55-4BB2-88F5-9FE0E0F1B367}" type="slidenum">
              <a:rPr lang="en-US" smtClean="0"/>
              <a:t>‹#›</a:t>
            </a:fld>
            <a:endParaRPr lang="en-US"/>
          </a:p>
        </p:txBody>
      </p:sp>
    </p:spTree>
    <p:extLst>
      <p:ext uri="{BB962C8B-B14F-4D97-AF65-F5344CB8AC3E}">
        <p14:creationId xmlns:p14="http://schemas.microsoft.com/office/powerpoint/2010/main" val="29324076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24.png"/><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3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714"/>
            <a:ext cx="9144000" cy="6850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1.bp.blogspot.com/-nUihcLMia9E/T8e_luW19OI/AAAAAAAAGDA/Ni_h5L5fuOg/s1600/Kellogg%2527s+logo+20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232177">
            <a:off x="3552721" y="4300975"/>
            <a:ext cx="3373192" cy="108303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rot="20315592">
            <a:off x="4257308" y="4926867"/>
            <a:ext cx="4572000" cy="646331"/>
          </a:xfrm>
          <a:prstGeom prst="rect">
            <a:avLst/>
          </a:prstGeom>
        </p:spPr>
        <p:txBody>
          <a:bodyPr>
            <a:spAutoFit/>
          </a:bodyPr>
          <a:lstStyle/>
          <a:p>
            <a:r>
              <a:rPr lang="en-US" b="1" dirty="0">
                <a:solidFill>
                  <a:srgbClr val="EF3F58"/>
                </a:solidFill>
                <a:latin typeface="arial"/>
              </a:rPr>
              <a:t>Kellogg Company (K)</a:t>
            </a:r>
          </a:p>
          <a:p>
            <a:r>
              <a:rPr lang="en-US" dirty="0">
                <a:solidFill>
                  <a:srgbClr val="000000"/>
                </a:solidFill>
                <a:latin typeface="arial"/>
              </a:rPr>
              <a:t> </a:t>
            </a:r>
            <a:endParaRPr lang="en-US" dirty="0"/>
          </a:p>
        </p:txBody>
      </p:sp>
      <p:sp>
        <p:nvSpPr>
          <p:cNvPr id="6" name="TextBox 5"/>
          <p:cNvSpPr txBox="1"/>
          <p:nvPr/>
        </p:nvSpPr>
        <p:spPr>
          <a:xfrm>
            <a:off x="7315200" y="5562600"/>
            <a:ext cx="2362200" cy="1200329"/>
          </a:xfrm>
          <a:prstGeom prst="rect">
            <a:avLst/>
          </a:prstGeom>
          <a:noFill/>
        </p:spPr>
        <p:txBody>
          <a:bodyPr wrap="square" rtlCol="0">
            <a:spAutoFit/>
          </a:bodyPr>
          <a:lstStyle/>
          <a:p>
            <a:r>
              <a:rPr lang="en-US" b="1" u="sng" dirty="0" smtClean="0"/>
              <a:t>Presented by </a:t>
            </a:r>
          </a:p>
          <a:p>
            <a:r>
              <a:rPr lang="en-US" dirty="0" smtClean="0"/>
              <a:t>Kyra </a:t>
            </a:r>
            <a:r>
              <a:rPr lang="en-US" dirty="0" err="1" smtClean="0"/>
              <a:t>Kovacevich</a:t>
            </a:r>
            <a:endParaRPr lang="en-US" dirty="0" smtClean="0"/>
          </a:p>
          <a:p>
            <a:r>
              <a:rPr lang="en-US" dirty="0" smtClean="0"/>
              <a:t>Ryan Rochester</a:t>
            </a:r>
          </a:p>
          <a:p>
            <a:r>
              <a:rPr lang="en-US" dirty="0" smtClean="0"/>
              <a:t>Ian Otto</a:t>
            </a:r>
            <a:endParaRPr lang="en-US" dirty="0"/>
          </a:p>
        </p:txBody>
      </p:sp>
    </p:spTree>
    <p:extLst>
      <p:ext uri="{BB962C8B-B14F-4D97-AF65-F5344CB8AC3E}">
        <p14:creationId xmlns:p14="http://schemas.microsoft.com/office/powerpoint/2010/main" val="2398366317"/>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371600" y="360402"/>
            <a:ext cx="6400800"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Would We Invest?</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538866"/>
            <a:ext cx="5333999" cy="3414134"/>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3429000" y="5321182"/>
            <a:ext cx="6172200" cy="1200329"/>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solidFill>
                  <a:schemeClr val="bg1"/>
                </a:solidFill>
              </a:rPr>
              <a:t>Terrible Debt Ratio</a:t>
            </a:r>
          </a:p>
          <a:p>
            <a:pPr marL="285750" indent="-285750">
              <a:buFont typeface="Arial" panose="020B0604020202020204" pitchFamily="34" charset="0"/>
              <a:buChar char="•"/>
            </a:pPr>
            <a:r>
              <a:rPr lang="en-US" b="1" dirty="0" smtClean="0">
                <a:solidFill>
                  <a:schemeClr val="bg1"/>
                </a:solidFill>
              </a:rPr>
              <a:t>Low Score</a:t>
            </a:r>
          </a:p>
          <a:p>
            <a:pPr marL="285750" indent="-285750">
              <a:buFont typeface="Arial" panose="020B0604020202020204" pitchFamily="34" charset="0"/>
              <a:buChar char="•"/>
            </a:pPr>
            <a:r>
              <a:rPr lang="en-US" b="1" dirty="0" smtClean="0">
                <a:solidFill>
                  <a:schemeClr val="bg1"/>
                </a:solidFill>
              </a:rPr>
              <a:t>Low Current Ratio</a:t>
            </a:r>
          </a:p>
          <a:p>
            <a:pPr marL="285750" indent="-285750">
              <a:buFont typeface="Arial" panose="020B0604020202020204" pitchFamily="34" charset="0"/>
              <a:buChar char="•"/>
            </a:pPr>
            <a:endParaRPr lang="en-US" dirty="0" smtClean="0"/>
          </a:p>
        </p:txBody>
      </p:sp>
    </p:spTree>
    <p:extLst>
      <p:ext uri="{BB962C8B-B14F-4D97-AF65-F5344CB8AC3E}">
        <p14:creationId xmlns:p14="http://schemas.microsoft.com/office/powerpoint/2010/main" val="3936651688"/>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133600"/>
            <a:ext cx="7772400" cy="1470025"/>
          </a:xfrm>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4" name="AutoShape 2" descr="data:image/jpeg;base64,/9j/4AAQSkZJRgABAQAAAQABAAD/2wCEAAkGBwwMDAwMDAwMDAwMDAwMDAwMDA8MDAwMFBEWFhQRFBQYHCggGBolGxQUITEhJSk3Ljo6Fx8zODMsNygtLisBCgoKDQwMDgwMDysZFBkrKywrLCsrKysrLCsrKysrLCwrLCwrKysrKyssKysrKys3KywrLCsrKysrKysrKywrK//AABEIAMIBAwMBIgACEQEDEQH/xAAZAAEBAQEBAQAAAAAAAAAAAAABAAIDBQT/xAAXEAEBAQEAAAAAAAAAAAAAAAAAAREC/8QAGgEBAQEBAQEBAAAAAAAAAAAAAAECAwUEBv/EABYRAQEBAAAAAAAAAAAAAAAAAAARAf/aAAwDAQACEQMRAD8A+6NYzDH5/X7/AFogs6yUFrKFDRpFhQ0asIQNWtRYQNGrFhQ0asUhaNWKQNGgQtGrFSGhYpZq0a0qrFatY6qtYxXPqOlc+kdMc6x1G6xU11xixFMtvdjTMLGvNaLJRkrQNSDQ0aFU6NQWEIQVUhqVUgFUhACEFipIKqFqCqqKqzaqi1m1Ws2jWYKxWrWKjpjNYrVZqOmMpJGnuwswsPNKCSBQRCJBKEIaqkaEKgkogkqoIKELRqqQgKhqZUVrNptYtVrMVrFptYtR0zFazarWbUbzBWaazUbwJJFe5Cxp1l5zS1nVoNaBq0CghSAlEkASQVUkFVIVKqCCiQCiFVrNoqtYtNrNqN5gtZtVrNqOmYrWbVazaN5itZLNRpaghXtnWYUjzzoCIEskgQgQKSIJBLBJAVBJVQQUQQVULVazaorWbVazajeYrWbVazUbzFWLTazUbzBRUKNgKhFSCB7aC1XwHUNWgSzq0GtTOoI0NGoIUNWgQEKkEoggqoWrWbVFazarWbUbzFWbVazaN5itFqtZtRvMFrNNrNRvEzabWbUVAAChqEe1pZlWtPiKZ06BLOrQaTOrQaWs6tBrRo1aB0DVqqQNWghaLRaqw2s2q1m1GsxWs2q1m0azFaKqzajeYrWarQjeJmms2jQoqrNQQ1UKi1BA9mVa5ynVfLG9WsatUjenXPToRvVrGrRI3q1jVoRvVrGjQjerWNWixrRrOjRY1o1nRaLDaLRaLRrMVotFotRvMVrNqtFGsxVmq0Wo0rWarRUFWbVayqK0K0WiHQNQPVlOucp0c43q1jVqpG9OuerQjpq1z06Eb1axq1SNatY1aEb1axq0I1o1nVosOrWdFqLGrWbRo0azDo0aNRqIWrWbRYbWbVaBVazarWbRlUarWbRFaLRaLRN06mdAzXpynXOU6jpHTVrGrVSN6tY06Eb1axq0SN6tY1aEb1axq1SN6NZ1aLGtGs6tCHVrK1Fh0aNZ0WNaLWdFoptGjRoh0WjQIrRarWbRKrWdVrNozum1m0Ws2iU6mdSs16Mp1zlOsuzpp1z06K3q1jToN6tY06o1qZ1aEa1azq0I1q1nRoRrVrOjRWtGs6NBrRo1nRK1o1nVoHRo0WiU6LWdGjNNotFrNolNrNotFozVazaLWLVZ3WtTGpUr0ZTrlK1Kw7V00ysSnRpvTrGrQbWs6tVWtWjUB1aFoHVoANaNGjQOrWdQh0aBaB0Ws2jRKbRotGjNNo0WgQ2s2rWbVRWs2q1i0Z3VaxarWLVY3TqY1KzXoxuJMPpwxqJDWEwIUpICkhUkgSSAJIQIIBRUhGVUhAEhkBJUZrNSE1msVJWNY6YoSsaEkM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7"/>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990600" y="461472"/>
            <a:ext cx="739140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-History-</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TextBox 6"/>
          <p:cNvSpPr txBox="1"/>
          <p:nvPr/>
        </p:nvSpPr>
        <p:spPr>
          <a:xfrm>
            <a:off x="990600" y="1724826"/>
            <a:ext cx="3429000" cy="4801314"/>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marL="285750" indent="-285750">
              <a:buFont typeface="Arial" panose="020B0604020202020204" pitchFamily="34" charset="0"/>
              <a:buChar char="•"/>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Founded February 19, 1906</a:t>
            </a:r>
          </a:p>
          <a:p>
            <a:pPr marL="285750" indent="-285750">
              <a:buFont typeface="Arial" panose="020B0604020202020204" pitchFamily="34" charset="0"/>
              <a:buChar char="•"/>
            </a:pP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285750" indent="-285750">
              <a:buFont typeface="Arial" panose="020B0604020202020204" pitchFamily="34" charset="0"/>
              <a:buChar char="•"/>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Will Keith Kellogg</a:t>
            </a:r>
          </a:p>
          <a:p>
            <a:pPr marL="285750" indent="-285750">
              <a:buFont typeface="Arial" panose="020B0604020202020204" pitchFamily="34" charset="0"/>
              <a:buChar char="•"/>
            </a:pP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285750" indent="-285750">
              <a:buFont typeface="Arial" panose="020B0604020202020204" pitchFamily="34" charset="0"/>
              <a:buChar char="•"/>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World Headquarters in Battle Creek</a:t>
            </a:r>
          </a:p>
          <a:p>
            <a:pPr marL="285750" indent="-285750">
              <a:buFont typeface="Arial" panose="020B0604020202020204" pitchFamily="34" charset="0"/>
              <a:buChar char="•"/>
            </a:pP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285750" indent="-285750">
              <a:buFont typeface="Arial" panose="020B0604020202020204" pitchFamily="34" charset="0"/>
              <a:buChar char="•"/>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Departments Include: Finance, Marketing, Strategy, Management, Informational, Managerial Economics</a:t>
            </a:r>
          </a:p>
          <a:p>
            <a:pPr marL="285750" indent="-285750">
              <a:buFont typeface="Arial" panose="020B0604020202020204" pitchFamily="34" charset="0"/>
              <a:buChar char="•"/>
            </a:pP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285750" indent="-285750">
              <a:buFont typeface="Arial" panose="020B0604020202020204" pitchFamily="34" charset="0"/>
              <a:buChar char="•"/>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Located in supermarkets such as Meijer's, Walmart,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Hardings</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etc.  </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5185" y="2144275"/>
            <a:ext cx="2362200" cy="258532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2054" name="Picture 6"/>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99573"/>
                    </a14:imgEffect>
                  </a14:imgLayer>
                </a14:imgProps>
              </a:ext>
              <a:ext uri="{28A0092B-C50C-407E-A947-70E740481C1C}">
                <a14:useLocalDpi xmlns:a14="http://schemas.microsoft.com/office/drawing/2010/main" val="0"/>
              </a:ext>
            </a:extLst>
          </a:blip>
          <a:srcRect/>
          <a:stretch>
            <a:fillRect/>
          </a:stretch>
        </p:blipFill>
        <p:spPr bwMode="auto">
          <a:xfrm>
            <a:off x="6207897" y="990600"/>
            <a:ext cx="222885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841763" y="2209800"/>
            <a:ext cx="1447800" cy="2320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4727329"/>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13688" y="533400"/>
            <a:ext cx="3048000"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Locations </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TextBox 5"/>
          <p:cNvSpPr txBox="1"/>
          <p:nvPr/>
        </p:nvSpPr>
        <p:spPr>
          <a:xfrm>
            <a:off x="5181600" y="534112"/>
            <a:ext cx="2971800" cy="38100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Products</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TextBox 4"/>
          <p:cNvSpPr txBox="1"/>
          <p:nvPr/>
        </p:nvSpPr>
        <p:spPr>
          <a:xfrm>
            <a:off x="913688" y="1219200"/>
            <a:ext cx="3048000" cy="452431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marL="285750" indent="-285750">
              <a:buFont typeface="Arial" panose="020B0604020202020204" pitchFamily="34" charset="0"/>
              <a:buChar char="•"/>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Main Headquarters in Battle Creek</a:t>
            </a:r>
          </a:p>
          <a:p>
            <a:pPr marL="285750" indent="-285750">
              <a:buFont typeface="Arial" panose="020B0604020202020204" pitchFamily="34" charset="0"/>
              <a:buChar char="•"/>
            </a:pP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285750" indent="-285750">
              <a:buFont typeface="Arial" panose="020B0604020202020204" pitchFamily="34" charset="0"/>
              <a:buChar char="•"/>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Geneva, Switzerland location of Snack Business Unit</a:t>
            </a:r>
          </a:p>
          <a:p>
            <a:pPr marL="285750" indent="-285750">
              <a:buFont typeface="Arial" panose="020B0604020202020204" pitchFamily="34" charset="0"/>
              <a:buChar char="•"/>
            </a:pP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285750" indent="-285750">
              <a:buFont typeface="Arial" panose="020B0604020202020204" pitchFamily="34" charset="0"/>
              <a:buChar char="•"/>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Dublin, Ireland location of Cereal Business Unit</a:t>
            </a:r>
          </a:p>
          <a:p>
            <a:pPr marL="285750" indent="-285750">
              <a:buFont typeface="Arial" panose="020B0604020202020204" pitchFamily="34" charset="0"/>
              <a:buChar char="•"/>
            </a:pP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285750" indent="-285750">
              <a:buFont typeface="Arial" panose="020B0604020202020204" pitchFamily="34" charset="0"/>
              <a:buChar char="•"/>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UK Headquarters in Manchester, UK</a:t>
            </a:r>
          </a:p>
          <a:p>
            <a:pPr marL="285750" indent="-285750">
              <a:buFont typeface="Arial" panose="020B0604020202020204" pitchFamily="34" charset="0"/>
              <a:buChar char="•"/>
            </a:pP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285750" indent="-285750">
              <a:buFont typeface="Arial" panose="020B0604020202020204" pitchFamily="34" charset="0"/>
              <a:buChar char="•"/>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Latin America Headquarters Queretaro, Mexico</a:t>
            </a:r>
            <a:endParaRPr lang="en-US" dirty="0"/>
          </a:p>
        </p:txBody>
      </p:sp>
      <p:sp>
        <p:nvSpPr>
          <p:cNvPr id="7" name="TextBox 6"/>
          <p:cNvSpPr txBox="1"/>
          <p:nvPr/>
        </p:nvSpPr>
        <p:spPr>
          <a:xfrm>
            <a:off x="5181600" y="1219200"/>
            <a:ext cx="2971800" cy="452431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2022" y="1379062"/>
            <a:ext cx="1219200" cy="756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0830" y="2133599"/>
            <a:ext cx="1107392" cy="776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8222" y="2117219"/>
            <a:ext cx="1143000" cy="789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0101" y="2909615"/>
            <a:ext cx="1159565"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59666" y="2807451"/>
            <a:ext cx="1090827" cy="864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00100" y="1379062"/>
            <a:ext cx="1058271" cy="756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00101" y="3671615"/>
            <a:ext cx="1281700" cy="900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67500" y="3626507"/>
            <a:ext cx="1083721" cy="945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00830" y="4495800"/>
            <a:ext cx="1166670" cy="1061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58371" y="4572000"/>
            <a:ext cx="1192851" cy="985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3095220"/>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5"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0312" y="1554519"/>
            <a:ext cx="2857500" cy="3752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4" name="Rectangle 3"/>
          <p:cNvSpPr/>
          <p:nvPr/>
        </p:nvSpPr>
        <p:spPr>
          <a:xfrm>
            <a:off x="3300505" y="631189"/>
            <a:ext cx="2524474"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Mr. CEO</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ectangle 4"/>
          <p:cNvSpPr/>
          <p:nvPr/>
        </p:nvSpPr>
        <p:spPr>
          <a:xfrm>
            <a:off x="2339604" y="5298824"/>
            <a:ext cx="4446282"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John A. Bryant</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27"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rot="599565">
            <a:off x="3656786" y="-1703407"/>
            <a:ext cx="157849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990600" y="2136338"/>
            <a:ext cx="1676400" cy="2585323"/>
          </a:xfrm>
          <a:prstGeom prst="rect">
            <a:avLst/>
          </a:prstGeom>
          <a:solidFill>
            <a:schemeClr val="bg1"/>
          </a:solidFill>
          <a:ln w="76200">
            <a:solidFill>
              <a:schemeClr val="tx1"/>
            </a:solidFill>
          </a:ln>
        </p:spPr>
        <p:txBody>
          <a:bodyPr wrap="square" rtlCol="0">
            <a:spAutoFit/>
          </a:bodyPr>
          <a:lstStyle/>
          <a:p>
            <a:pPr marL="285750" indent="-285750">
              <a:buFont typeface="Arial" panose="020B0604020202020204" pitchFamily="34" charset="0"/>
              <a:buChar char="•"/>
            </a:pPr>
            <a:r>
              <a:rPr lang="en-US" dirty="0" smtClean="0"/>
              <a:t>Been CEO since 2011</a:t>
            </a:r>
          </a:p>
          <a:p>
            <a:pPr marL="285750" indent="-285750">
              <a:buFont typeface="Arial" panose="020B0604020202020204" pitchFamily="34" charset="0"/>
              <a:buChar char="•"/>
            </a:pPr>
            <a:r>
              <a:rPr lang="en-US" dirty="0" smtClean="0"/>
              <a:t>Joined Kellogg's in 1998</a:t>
            </a:r>
          </a:p>
          <a:p>
            <a:pPr marL="285750" indent="-285750">
              <a:buFont typeface="Arial" panose="020B0604020202020204" pitchFamily="34" charset="0"/>
              <a:buChar char="•"/>
            </a:pPr>
            <a:r>
              <a:rPr lang="en-US" dirty="0" smtClean="0"/>
              <a:t>Lives in Kalamazoo, Michigan</a:t>
            </a:r>
          </a:p>
          <a:p>
            <a:pPr marL="285750" indent="-285750">
              <a:buFont typeface="Arial" panose="020B0604020202020204" pitchFamily="34" charset="0"/>
              <a:buChar char="•"/>
            </a:pPr>
            <a:endParaRPr lang="en-US" dirty="0"/>
          </a:p>
        </p:txBody>
      </p:sp>
      <p:sp>
        <p:nvSpPr>
          <p:cNvPr id="6" name="TextBox 5"/>
          <p:cNvSpPr txBox="1"/>
          <p:nvPr/>
        </p:nvSpPr>
        <p:spPr>
          <a:xfrm>
            <a:off x="6566018" y="2136338"/>
            <a:ext cx="1676400" cy="2585323"/>
          </a:xfrm>
          <a:prstGeom prst="rect">
            <a:avLst/>
          </a:prstGeom>
          <a:solidFill>
            <a:schemeClr val="bg1"/>
          </a:solidFill>
          <a:ln w="76200">
            <a:solidFill>
              <a:schemeClr val="tx1"/>
            </a:solidFill>
          </a:ln>
        </p:spPr>
        <p:txBody>
          <a:bodyPr wrap="square" rtlCol="0">
            <a:spAutoFit/>
          </a:bodyPr>
          <a:lstStyle/>
          <a:p>
            <a:pPr marL="285750" indent="-285750">
              <a:buFont typeface="Arial" panose="020B0604020202020204" pitchFamily="34" charset="0"/>
              <a:buChar char="•"/>
            </a:pPr>
            <a:r>
              <a:rPr lang="en-US" dirty="0" smtClean="0"/>
              <a:t>Has six Children</a:t>
            </a:r>
          </a:p>
          <a:p>
            <a:pPr marL="285750" indent="-285750">
              <a:buFont typeface="Arial" panose="020B0604020202020204" pitchFamily="34" charset="0"/>
              <a:buChar char="•"/>
            </a:pPr>
            <a:r>
              <a:rPr lang="en-US" dirty="0" smtClean="0"/>
              <a:t>Born in Australia</a:t>
            </a:r>
          </a:p>
          <a:p>
            <a:pPr marL="285750" indent="-285750">
              <a:buFont typeface="Arial" panose="020B0604020202020204" pitchFamily="34" charset="0"/>
              <a:buChar char="•"/>
            </a:pPr>
            <a:r>
              <a:rPr lang="en-US" dirty="0" smtClean="0"/>
              <a:t>He has an MBA from Pennsylvania</a:t>
            </a:r>
          </a:p>
          <a:p>
            <a:r>
              <a:rPr lang="en-US" dirty="0" smtClean="0"/>
              <a:t>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4787663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11111E-6 3.25931E-6 L 0.02222 0.58131 " pathEditMode="relative" rAng="0" ptsTypes="AA">
                                      <p:cBhvr>
                                        <p:cTn id="6" dur="2000" fill="hold"/>
                                        <p:tgtEl>
                                          <p:spTgt spid="1027"/>
                                        </p:tgtEl>
                                        <p:attrNameLst>
                                          <p:attrName>ppt_x</p:attrName>
                                          <p:attrName>ppt_y</p:attrName>
                                        </p:attrNameLst>
                                      </p:cBhvr>
                                      <p:rCtr x="1111" y="2905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219200" y="457200"/>
            <a:ext cx="6705600"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-Board Of Directors-</a:t>
            </a:r>
            <a:endParaRPr lang="en-US" dirty="0"/>
          </a:p>
        </p:txBody>
      </p:sp>
      <p:sp>
        <p:nvSpPr>
          <p:cNvPr id="5" name="TextBox 4"/>
          <p:cNvSpPr txBox="1"/>
          <p:nvPr/>
        </p:nvSpPr>
        <p:spPr>
          <a:xfrm>
            <a:off x="1219200" y="1295400"/>
            <a:ext cx="6705600" cy="3970318"/>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11" name="Oval 10"/>
          <p:cNvSpPr/>
          <p:nvPr/>
        </p:nvSpPr>
        <p:spPr>
          <a:xfrm>
            <a:off x="3810000" y="1447800"/>
            <a:ext cx="15240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John A Bryant</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Oval 11"/>
          <p:cNvSpPr/>
          <p:nvPr/>
        </p:nvSpPr>
        <p:spPr>
          <a:xfrm>
            <a:off x="1531118" y="2514600"/>
            <a:ext cx="1615867"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Stephanie Burns</a:t>
            </a:r>
            <a:endParaRPr lang="en-US" dirty="0"/>
          </a:p>
        </p:txBody>
      </p:sp>
      <p:sp>
        <p:nvSpPr>
          <p:cNvPr id="13" name="Oval 12"/>
          <p:cNvSpPr/>
          <p:nvPr/>
        </p:nvSpPr>
        <p:spPr>
          <a:xfrm>
            <a:off x="1371600" y="3276991"/>
            <a:ext cx="1615867" cy="5349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Benjamin S. Carson</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 name="Oval 13"/>
          <p:cNvSpPr/>
          <p:nvPr/>
        </p:nvSpPr>
        <p:spPr>
          <a:xfrm>
            <a:off x="1558892" y="4017057"/>
            <a:ext cx="1560321"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John T. Dillon</a:t>
            </a:r>
            <a:endParaRPr lang="en-US" dirty="0"/>
          </a:p>
        </p:txBody>
      </p:sp>
      <p:sp>
        <p:nvSpPr>
          <p:cNvPr id="15" name="Oval 14"/>
          <p:cNvSpPr/>
          <p:nvPr/>
        </p:nvSpPr>
        <p:spPr>
          <a:xfrm>
            <a:off x="2760647" y="4550457"/>
            <a:ext cx="14478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Gordon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Gund</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6" name="Oval 15"/>
          <p:cNvSpPr/>
          <p:nvPr/>
        </p:nvSpPr>
        <p:spPr>
          <a:xfrm>
            <a:off x="4366902" y="4688614"/>
            <a:ext cx="15240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Zachary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Gund</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7" name="Oval 16"/>
          <p:cNvSpPr/>
          <p:nvPr/>
        </p:nvSpPr>
        <p:spPr>
          <a:xfrm>
            <a:off x="6033152" y="4468204"/>
            <a:ext cx="1508333" cy="495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James M.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Jenness</a:t>
            </a:r>
            <a:endParaRPr lang="en-US" dirty="0"/>
          </a:p>
        </p:txBody>
      </p:sp>
      <p:sp>
        <p:nvSpPr>
          <p:cNvPr id="18" name="Oval 17"/>
          <p:cNvSpPr/>
          <p:nvPr/>
        </p:nvSpPr>
        <p:spPr>
          <a:xfrm>
            <a:off x="6033152" y="3778329"/>
            <a:ext cx="1828800" cy="5294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Ann McLaughlin</a:t>
            </a:r>
            <a:endParaRPr lang="en-US" dirty="0"/>
          </a:p>
        </p:txBody>
      </p:sp>
      <p:sp>
        <p:nvSpPr>
          <p:cNvPr id="19" name="Oval 18"/>
          <p:cNvSpPr/>
          <p:nvPr/>
        </p:nvSpPr>
        <p:spPr>
          <a:xfrm>
            <a:off x="2026062" y="1828800"/>
            <a:ext cx="1676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Donald R.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Knauss</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0" name="Oval 19"/>
          <p:cNvSpPr/>
          <p:nvPr/>
        </p:nvSpPr>
        <p:spPr>
          <a:xfrm>
            <a:off x="6158670" y="3162839"/>
            <a:ext cx="1764706" cy="499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Mary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Laschinger</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1" name="Oval 20"/>
          <p:cNvSpPr/>
          <p:nvPr/>
        </p:nvSpPr>
        <p:spPr>
          <a:xfrm>
            <a:off x="6213683" y="2514600"/>
            <a:ext cx="1676934"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Cynthia H. Milligan</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2" name="Oval 21"/>
          <p:cNvSpPr/>
          <p:nvPr/>
        </p:nvSpPr>
        <p:spPr>
          <a:xfrm>
            <a:off x="5410200" y="1676400"/>
            <a:ext cx="2036748"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La June Montgomery</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7090" y="2794051"/>
            <a:ext cx="2786062" cy="990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TextBox 22"/>
          <p:cNvSpPr txBox="1"/>
          <p:nvPr/>
        </p:nvSpPr>
        <p:spPr>
          <a:xfrm>
            <a:off x="1219200" y="5638800"/>
            <a:ext cx="6705600"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Employee Number as of 2013: 30,277</a:t>
            </a:r>
            <a:endParaRPr lang="en-US" dirty="0"/>
          </a:p>
        </p:txBody>
      </p:sp>
    </p:spTree>
    <p:extLst>
      <p:ext uri="{BB962C8B-B14F-4D97-AF65-F5344CB8AC3E}">
        <p14:creationId xmlns:p14="http://schemas.microsoft.com/office/powerpoint/2010/main" val="4150304584"/>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85800" y="609600"/>
            <a:ext cx="7696200" cy="209288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Mission</a:t>
            </a:r>
          </a:p>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“Every Kellogg Employee Contributes to the company mission and vision. Our growth and success have been made possible thanks to the commitment, creativity, enthusiasm, and hard work of our employees. Understanding how every action you take aligns with our company goals will insure we can achieve our vision for Kellogg and continue our mission.”</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TextBox 6"/>
          <p:cNvSpPr txBox="1"/>
          <p:nvPr/>
        </p:nvSpPr>
        <p:spPr>
          <a:xfrm>
            <a:off x="1676400" y="2971798"/>
            <a:ext cx="2590800" cy="3693319"/>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dirty="0" smtClean="0"/>
              <a:t>-</a:t>
            </a:r>
            <a:r>
              <a:rPr lang="en-US" u="sng" dirty="0" smtClean="0"/>
              <a:t>Values</a:t>
            </a:r>
            <a:r>
              <a:rPr lang="en-US" dirty="0" smtClean="0"/>
              <a:t>-</a:t>
            </a:r>
          </a:p>
          <a:p>
            <a:pPr marL="285750" indent="-285750">
              <a:buFont typeface="Arial" panose="020B0604020202020204" pitchFamily="34" charset="0"/>
              <a:buChar char="•"/>
            </a:pPr>
            <a:r>
              <a:rPr lang="en-US" dirty="0" smtClean="0"/>
              <a:t>To enrich and delight the world through foods and brands that matter.</a:t>
            </a:r>
          </a:p>
          <a:p>
            <a:pPr marL="285750" indent="-285750">
              <a:buFont typeface="Arial" panose="020B0604020202020204" pitchFamily="34" charset="0"/>
              <a:buChar char="•"/>
            </a:pPr>
            <a:r>
              <a:rPr lang="en-US" dirty="0" smtClean="0"/>
              <a:t>Seek to continually simplify and improve processes procedures and activities.</a:t>
            </a:r>
          </a:p>
          <a:p>
            <a:pPr marL="285750" indent="-285750">
              <a:buFont typeface="Arial" panose="020B0604020202020204" pitchFamily="34" charset="0"/>
              <a:buChar char="•"/>
            </a:pPr>
            <a:r>
              <a:rPr lang="en-US" dirty="0" smtClean="0"/>
              <a:t>Deal with people and issues directly and openly</a:t>
            </a:r>
          </a:p>
          <a:p>
            <a:pPr marL="285750" indent="-285750">
              <a:buFont typeface="Arial" panose="020B0604020202020204" pitchFamily="34" charset="0"/>
              <a:buChar char="•"/>
            </a:pPr>
            <a:endParaRPr lang="en-US" dirty="0"/>
          </a:p>
        </p:txBody>
      </p:sp>
      <p:sp>
        <p:nvSpPr>
          <p:cNvPr id="8" name="TextBox 7"/>
          <p:cNvSpPr txBox="1"/>
          <p:nvPr/>
        </p:nvSpPr>
        <p:spPr>
          <a:xfrm>
            <a:off x="4794903" y="2971797"/>
            <a:ext cx="2514600" cy="3693319"/>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dirty="0" smtClean="0"/>
              <a:t>-</a:t>
            </a:r>
            <a:r>
              <a:rPr lang="en-US" u="sng" dirty="0" smtClean="0"/>
              <a:t>Social Responsibility-</a:t>
            </a:r>
          </a:p>
          <a:p>
            <a:pPr marL="285750" indent="-285750">
              <a:buFont typeface="Arial" panose="020B0604020202020204" pitchFamily="34" charset="0"/>
              <a:buChar char="•"/>
            </a:pPr>
            <a:r>
              <a:rPr lang="en-US" dirty="0" smtClean="0"/>
              <a:t>BREAKFAST FOR BETTER DAYS, is a million dollar worth of grants to Health Kids Organization.</a:t>
            </a:r>
          </a:p>
          <a:p>
            <a:pPr marL="285750" indent="-285750">
              <a:buFont typeface="Arial" panose="020B0604020202020204" pitchFamily="34" charset="0"/>
              <a:buChar char="•"/>
            </a:pPr>
            <a:r>
              <a:rPr lang="en-US" dirty="0" smtClean="0"/>
              <a:t>Manufacturing operations are working hard to produce energy use, greenhouse gas, water use, of food produced by 20%</a:t>
            </a:r>
            <a:endParaRPr lang="en-US" dirty="0"/>
          </a:p>
        </p:txBody>
      </p:sp>
      <p:sp>
        <p:nvSpPr>
          <p:cNvPr id="9" name="TextBox 8"/>
          <p:cNvSpPr txBox="1"/>
          <p:nvPr/>
        </p:nvSpPr>
        <p:spPr>
          <a:xfrm>
            <a:off x="3048000" y="914400"/>
            <a:ext cx="184731" cy="369332"/>
          </a:xfrm>
          <a:prstGeom prst="rect">
            <a:avLst/>
          </a:prstGeom>
          <a:noFill/>
        </p:spPr>
        <p:txBody>
          <a:bodyPr wrap="none" rtlCol="0">
            <a:spAutoFit/>
          </a:bodyPr>
          <a:lstStyle/>
          <a:p>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3647829"/>
            <a:ext cx="3920442" cy="3017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18"/>
          <a:stretch/>
        </p:blipFill>
        <p:spPr bwMode="auto">
          <a:xfrm flipH="1">
            <a:off x="6165011" y="3655666"/>
            <a:ext cx="3919537" cy="3017285"/>
          </a:xfrm>
          <a:prstGeom prst="rect">
            <a:avLst/>
          </a:prstGeom>
          <a:noFill/>
          <a:ln>
            <a:noFill/>
          </a:ln>
          <a:effectLst/>
          <a:scene3d>
            <a:camera prst="orthographicFront">
              <a:rot lat="0" lon="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7688741"/>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562100" y="477633"/>
            <a:ext cx="6019800"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SWOT</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TextBox 6"/>
          <p:cNvSpPr txBox="1"/>
          <p:nvPr/>
        </p:nvSpPr>
        <p:spPr>
          <a:xfrm>
            <a:off x="1562100" y="1271406"/>
            <a:ext cx="3009900" cy="175432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Strengths</a:t>
            </a:r>
          </a:p>
          <a:p>
            <a:pPr algn="ctr"/>
            <a:endParaRPr lang="en-US"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endParaRPr lang="en-US" dirty="0" smtClean="0">
              <a:ln w="12700">
                <a:solidFill>
                  <a:schemeClr val="tx2">
                    <a:satMod val="155000"/>
                  </a:schemeClr>
                </a:solidFill>
                <a:prstDash val="solid"/>
              </a:ln>
              <a:solidFill>
                <a:schemeClr val="bg2">
                  <a:tint val="85000"/>
                  <a:satMod val="155000"/>
                </a:schemeClr>
              </a:solidFill>
            </a:endParaRPr>
          </a:p>
          <a:p>
            <a:endParaRPr lang="en-US" dirty="0" smtClean="0">
              <a:ln w="12700">
                <a:solidFill>
                  <a:schemeClr val="tx2">
                    <a:satMod val="155000"/>
                  </a:schemeClr>
                </a:solidFill>
                <a:prstDash val="solid"/>
              </a:ln>
              <a:solidFill>
                <a:schemeClr val="bg2">
                  <a:tint val="85000"/>
                  <a:satMod val="155000"/>
                </a:schemeClr>
              </a:solidFill>
            </a:endParaRPr>
          </a:p>
          <a:p>
            <a:pPr algn="ct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TextBox 7"/>
          <p:cNvSpPr txBox="1"/>
          <p:nvPr/>
        </p:nvSpPr>
        <p:spPr>
          <a:xfrm>
            <a:off x="4572000" y="1271406"/>
            <a:ext cx="3009900" cy="175432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b="1" u="sng"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Weaknesses</a:t>
            </a:r>
          </a:p>
          <a:p>
            <a:pPr algn="ctr"/>
            <a:endParaRPr lang="en-US" b="1"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endParaRPr>
          </a:p>
          <a:p>
            <a:pPr algn="ctr"/>
            <a:endParaRPr lang="en-US" b="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endParaRPr>
          </a:p>
          <a:p>
            <a:pPr algn="ctr"/>
            <a:endParaRPr lang="en-US" b="1"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endParaRPr>
          </a:p>
          <a:p>
            <a:pPr algn="ctr"/>
            <a:endParaRPr lang="en-US" b="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endParaRPr>
          </a:p>
          <a:p>
            <a:pPr algn="ctr"/>
            <a:endParaRPr lang="en-US" b="1" dirty="0">
              <a:ln/>
              <a:solidFill>
                <a:schemeClr val="accent3"/>
              </a:solidFill>
            </a:endParaRPr>
          </a:p>
        </p:txBody>
      </p:sp>
      <p:sp>
        <p:nvSpPr>
          <p:cNvPr id="10" name="TextBox 9"/>
          <p:cNvSpPr txBox="1"/>
          <p:nvPr/>
        </p:nvSpPr>
        <p:spPr>
          <a:xfrm>
            <a:off x="1752600" y="1640738"/>
            <a:ext cx="2667000" cy="1107996"/>
          </a:xfrm>
          <a:prstGeom prst="rect">
            <a:avLst/>
          </a:prstGeom>
          <a:noFill/>
        </p:spPr>
        <p:txBody>
          <a:bodyPr wrap="square" rtlCol="0">
            <a:spAutoFit/>
          </a:bodyPr>
          <a:lstStyle/>
          <a:p>
            <a:r>
              <a:rPr lang="en-US" dirty="0" smtClean="0"/>
              <a:t>-</a:t>
            </a:r>
            <a:r>
              <a:rPr lang="en-US" sz="1600" dirty="0" smtClean="0"/>
              <a:t>Real Estate</a:t>
            </a:r>
          </a:p>
          <a:p>
            <a:r>
              <a:rPr lang="en-US" sz="1600" dirty="0" smtClean="0"/>
              <a:t>-Financial Leverage</a:t>
            </a:r>
          </a:p>
          <a:p>
            <a:r>
              <a:rPr lang="en-US" sz="1600" dirty="0" smtClean="0"/>
              <a:t>-Economies of Scale</a:t>
            </a:r>
          </a:p>
          <a:p>
            <a:r>
              <a:rPr lang="en-US" sz="1600" dirty="0" smtClean="0"/>
              <a:t>-Technology</a:t>
            </a:r>
            <a:endParaRPr lang="en-US" sz="1600" dirty="0"/>
          </a:p>
        </p:txBody>
      </p:sp>
      <p:sp>
        <p:nvSpPr>
          <p:cNvPr id="11" name="TextBox 10"/>
          <p:cNvSpPr txBox="1"/>
          <p:nvPr/>
        </p:nvSpPr>
        <p:spPr>
          <a:xfrm>
            <a:off x="4972050" y="1676400"/>
            <a:ext cx="2209800" cy="1107996"/>
          </a:xfrm>
          <a:prstGeom prst="rect">
            <a:avLst/>
          </a:prstGeom>
          <a:noFill/>
        </p:spPr>
        <p:txBody>
          <a:bodyPr wrap="square" rtlCol="0">
            <a:spAutoFit/>
          </a:bodyPr>
          <a:lstStyle/>
          <a:p>
            <a:r>
              <a:rPr lang="en-US" dirty="0" smtClean="0"/>
              <a:t>-</a:t>
            </a:r>
            <a:r>
              <a:rPr lang="en-US" sz="1600" dirty="0" smtClean="0"/>
              <a:t>Outdated Technology</a:t>
            </a:r>
          </a:p>
          <a:p>
            <a:r>
              <a:rPr lang="en-US" sz="1600" dirty="0" smtClean="0"/>
              <a:t>-Weak Supply Chain</a:t>
            </a:r>
          </a:p>
          <a:p>
            <a:r>
              <a:rPr lang="en-US" sz="1600" dirty="0" smtClean="0"/>
              <a:t>-Weak Management</a:t>
            </a:r>
          </a:p>
          <a:p>
            <a:r>
              <a:rPr lang="en-US" sz="1600" dirty="0" smtClean="0"/>
              <a:t>-Customer Service</a:t>
            </a:r>
            <a:endParaRPr lang="en-US" sz="1600" dirty="0"/>
          </a:p>
        </p:txBody>
      </p:sp>
      <p:sp>
        <p:nvSpPr>
          <p:cNvPr id="12" name="TextBox 11"/>
          <p:cNvSpPr txBox="1"/>
          <p:nvPr/>
        </p:nvSpPr>
        <p:spPr>
          <a:xfrm>
            <a:off x="1562100" y="3025732"/>
            <a:ext cx="3009900" cy="175432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Opportunities</a:t>
            </a:r>
          </a:p>
          <a:p>
            <a:pPr algn="ctr"/>
            <a:endParaRPr lang="en-US" b="1" u="sng"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pPr algn="ctr"/>
            <a:endParaRPr lang="en-US"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pPr algn="ctr"/>
            <a:endParaRPr lang="en-US" b="1" u="sng"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pPr algn="ctr"/>
            <a:endParaRPr lang="en-US"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pPr algn="ctr"/>
            <a:endParaRPr lang="en-US" b="1" u="sng"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13" name="TextBox 12"/>
          <p:cNvSpPr txBox="1"/>
          <p:nvPr/>
        </p:nvSpPr>
        <p:spPr>
          <a:xfrm>
            <a:off x="4572000" y="3025732"/>
            <a:ext cx="3009900" cy="175432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rPr>
              <a:t>Threats</a:t>
            </a:r>
          </a:p>
          <a:p>
            <a:pPr algn="ctr"/>
            <a:endParaRPr lang="en-US"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endParaRPr>
          </a:p>
          <a:p>
            <a:pPr algn="ctr"/>
            <a:endParaRPr lang="en-US"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endParaRPr>
          </a:p>
          <a:p>
            <a:pPr algn="ctr"/>
            <a:endParaRPr lang="en-US"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endParaRPr>
          </a:p>
          <a:p>
            <a:pPr algn="ctr"/>
            <a:endParaRPr lang="en-US"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endParaRPr>
          </a:p>
          <a:p>
            <a:pPr algn="ctr"/>
            <a:endParaRPr lang="en-US"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endParaRPr>
          </a:p>
        </p:txBody>
      </p:sp>
      <p:sp>
        <p:nvSpPr>
          <p:cNvPr id="14" name="TextBox 13"/>
          <p:cNvSpPr txBox="1"/>
          <p:nvPr/>
        </p:nvSpPr>
        <p:spPr>
          <a:xfrm>
            <a:off x="1828800" y="3449104"/>
            <a:ext cx="2209800" cy="1077218"/>
          </a:xfrm>
          <a:prstGeom prst="rect">
            <a:avLst/>
          </a:prstGeom>
          <a:noFill/>
        </p:spPr>
        <p:txBody>
          <a:bodyPr wrap="square" rtlCol="0">
            <a:spAutoFit/>
          </a:bodyPr>
          <a:lstStyle/>
          <a:p>
            <a:r>
              <a:rPr lang="en-US" sz="1600" dirty="0" smtClean="0"/>
              <a:t>-Fragmented Market</a:t>
            </a:r>
          </a:p>
          <a:p>
            <a:r>
              <a:rPr lang="en-US" sz="1600" dirty="0" smtClean="0"/>
              <a:t>-Financial Leverage</a:t>
            </a:r>
          </a:p>
          <a:p>
            <a:r>
              <a:rPr lang="en-US" sz="1600" dirty="0" smtClean="0"/>
              <a:t>-Innovation</a:t>
            </a:r>
          </a:p>
          <a:p>
            <a:r>
              <a:rPr lang="en-US" sz="1600" dirty="0" smtClean="0"/>
              <a:t>-Online Market</a:t>
            </a:r>
            <a:endParaRPr lang="en-US" sz="1600" dirty="0"/>
          </a:p>
        </p:txBody>
      </p:sp>
      <p:sp>
        <p:nvSpPr>
          <p:cNvPr id="15" name="TextBox 14"/>
          <p:cNvSpPr txBox="1"/>
          <p:nvPr/>
        </p:nvSpPr>
        <p:spPr>
          <a:xfrm>
            <a:off x="4876800" y="3310604"/>
            <a:ext cx="2209800" cy="1354217"/>
          </a:xfrm>
          <a:prstGeom prst="rect">
            <a:avLst/>
          </a:prstGeom>
          <a:noFill/>
        </p:spPr>
        <p:txBody>
          <a:bodyPr wrap="square" rtlCol="0">
            <a:spAutoFit/>
          </a:bodyPr>
          <a:lstStyle/>
          <a:p>
            <a:r>
              <a:rPr lang="en-US" dirty="0" smtClean="0"/>
              <a:t>-</a:t>
            </a:r>
            <a:r>
              <a:rPr lang="en-US" sz="1600" dirty="0" smtClean="0"/>
              <a:t>Volatile Commodities</a:t>
            </a:r>
          </a:p>
          <a:p>
            <a:r>
              <a:rPr lang="en-US" sz="1600" dirty="0" smtClean="0"/>
              <a:t>-Bad Economy</a:t>
            </a:r>
          </a:p>
          <a:p>
            <a:r>
              <a:rPr lang="en-US" sz="1600" dirty="0" smtClean="0"/>
              <a:t>-Volatile Currencies</a:t>
            </a:r>
          </a:p>
          <a:p>
            <a:r>
              <a:rPr lang="en-US" sz="1600" dirty="0" smtClean="0"/>
              <a:t>-International Competition</a:t>
            </a:r>
            <a:endParaRPr lang="en-US" sz="1600" dirty="0"/>
          </a:p>
        </p:txBody>
      </p:sp>
      <p:sp>
        <p:nvSpPr>
          <p:cNvPr id="16" name="TextBox 15"/>
          <p:cNvSpPr txBox="1"/>
          <p:nvPr/>
        </p:nvSpPr>
        <p:spPr>
          <a:xfrm>
            <a:off x="1905000" y="5410200"/>
            <a:ext cx="5791200" cy="369332"/>
          </a:xfrm>
          <a:prstGeom prst="rect">
            <a:avLst/>
          </a:prstGeom>
          <a:noFill/>
        </p:spPr>
        <p:txBody>
          <a:bodyPr wrap="square" rtlCol="0">
            <a:spAutoFit/>
          </a:bodyPr>
          <a:lstStyle/>
          <a:p>
            <a:pPr algn="ctr"/>
            <a:r>
              <a:rPr lang="en-US" dirty="0" smtClean="0">
                <a:solidFill>
                  <a:schemeClr val="bg1"/>
                </a:solidFill>
              </a:rPr>
              <a:t>Curtesy of Wikiwealth.com</a:t>
            </a:r>
            <a:endParaRPr lang="en-US" dirty="0">
              <a:solidFill>
                <a:schemeClr val="bg1"/>
              </a:solidFill>
            </a:endParaRPr>
          </a:p>
        </p:txBody>
      </p:sp>
      <p:pic>
        <p:nvPicPr>
          <p:cNvPr id="4098"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73611" l="10000" r="65469"/>
                    </a14:imgEffect>
                  </a14:imgLayer>
                </a14:imgProps>
              </a:ext>
              <a:ext uri="{28A0092B-C50C-407E-A947-70E740481C1C}">
                <a14:useLocalDpi xmlns:a14="http://schemas.microsoft.com/office/drawing/2010/main" val="0"/>
              </a:ext>
            </a:extLst>
          </a:blip>
          <a:srcRect/>
          <a:stretch>
            <a:fillRect/>
          </a:stretch>
        </p:blipFill>
        <p:spPr bwMode="auto">
          <a:xfrm>
            <a:off x="4191000" y="4419599"/>
            <a:ext cx="5487824" cy="3086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33866" y="4421987"/>
            <a:ext cx="5486400" cy="308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9196101"/>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extLst>
              <p:ext uri="{D42A27DB-BD31-4B8C-83A1-F6EECF244321}">
                <p14:modId xmlns:p14="http://schemas.microsoft.com/office/powerpoint/2010/main" val="2541831221"/>
              </p:ext>
            </p:extLst>
          </p:nvPr>
        </p:nvGraphicFramePr>
        <p:xfrm>
          <a:off x="1581327" y="633813"/>
          <a:ext cx="6096000" cy="3327400"/>
        </p:xfrm>
        <a:graphic>
          <a:graphicData uri="http://schemas.openxmlformats.org/drawingml/2006/table">
            <a:tbl>
              <a:tblPr firstRow="1" bandRow="1">
                <a:tableStyleId>{21E4AEA4-8DFA-4A89-87EB-49C32662AFE0}</a:tableStyleId>
              </a:tblPr>
              <a:tblGrid>
                <a:gridCol w="1524000"/>
                <a:gridCol w="1524000"/>
                <a:gridCol w="1524000"/>
                <a:gridCol w="1524000"/>
              </a:tblGrid>
              <a:tr h="640080">
                <a:tc>
                  <a:txBody>
                    <a:bodyPr/>
                    <a:lstStyle/>
                    <a:p>
                      <a:r>
                        <a:rPr lang="en-US" dirty="0" smtClean="0"/>
                        <a:t>Financial Ratio</a:t>
                      </a:r>
                      <a:endParaRPr lang="en-US" dirty="0"/>
                    </a:p>
                  </a:txBody>
                  <a:tcPr/>
                </a:tc>
                <a:tc>
                  <a:txBody>
                    <a:bodyPr/>
                    <a:lstStyle/>
                    <a:p>
                      <a:r>
                        <a:rPr lang="en-US" dirty="0" smtClean="0"/>
                        <a:t>Math</a:t>
                      </a:r>
                      <a:endParaRPr lang="en-US" dirty="0"/>
                    </a:p>
                  </a:txBody>
                  <a:tcPr/>
                </a:tc>
                <a:tc>
                  <a:txBody>
                    <a:bodyPr/>
                    <a:lstStyle/>
                    <a:p>
                      <a:r>
                        <a:rPr lang="en-US" dirty="0" smtClean="0"/>
                        <a:t>%</a:t>
                      </a:r>
                      <a:r>
                        <a:rPr lang="en-US" baseline="0" dirty="0" smtClean="0"/>
                        <a:t> Ratio</a:t>
                      </a:r>
                      <a:endParaRPr lang="en-US" dirty="0"/>
                    </a:p>
                  </a:txBody>
                  <a:tcPr/>
                </a:tc>
                <a:tc>
                  <a:txBody>
                    <a:bodyPr/>
                    <a:lstStyle/>
                    <a:p>
                      <a:r>
                        <a:rPr lang="en-US" dirty="0" smtClean="0"/>
                        <a:t>Points</a:t>
                      </a:r>
                      <a:endParaRPr lang="en-US" dirty="0"/>
                    </a:p>
                  </a:txBody>
                  <a:tcPr/>
                </a:tc>
              </a:tr>
              <a:tr h="370840">
                <a:tc>
                  <a:txBody>
                    <a:bodyPr/>
                    <a:lstStyle/>
                    <a:p>
                      <a:r>
                        <a:rPr lang="en-US" smtClean="0"/>
                        <a:t>Profit Margin</a:t>
                      </a:r>
                      <a:endParaRPr lang="en-US" dirty="0"/>
                    </a:p>
                  </a:txBody>
                  <a:tcPr/>
                </a:tc>
                <a:tc>
                  <a:txBody>
                    <a:bodyPr/>
                    <a:lstStyle/>
                    <a:p>
                      <a:r>
                        <a:rPr lang="en-US" sz="1400" dirty="0" smtClean="0"/>
                        <a:t>1807000/14792000</a:t>
                      </a:r>
                      <a:endParaRPr lang="en-US" sz="1400" dirty="0"/>
                    </a:p>
                  </a:txBody>
                  <a:tcPr/>
                </a:tc>
                <a:tc>
                  <a:txBody>
                    <a:bodyPr/>
                    <a:lstStyle/>
                    <a:p>
                      <a:r>
                        <a:rPr lang="en-US" dirty="0" smtClean="0"/>
                        <a:t>12.22%</a:t>
                      </a:r>
                      <a:endParaRPr lang="en-US" dirty="0"/>
                    </a:p>
                  </a:txBody>
                  <a:tcPr/>
                </a:tc>
                <a:tc>
                  <a:txBody>
                    <a:bodyPr/>
                    <a:lstStyle/>
                    <a:p>
                      <a:r>
                        <a:rPr lang="en-US" dirty="0" smtClean="0"/>
                        <a:t>6</a:t>
                      </a:r>
                      <a:endParaRPr lang="en-US" dirty="0"/>
                    </a:p>
                  </a:txBody>
                  <a:tcPr/>
                </a:tc>
              </a:tr>
              <a:tr h="370840">
                <a:tc>
                  <a:txBody>
                    <a:bodyPr/>
                    <a:lstStyle/>
                    <a:p>
                      <a:r>
                        <a:rPr lang="en-US" dirty="0" smtClean="0"/>
                        <a:t>Debit Ratio</a:t>
                      </a:r>
                      <a:endParaRPr lang="en-US" dirty="0"/>
                    </a:p>
                  </a:txBody>
                  <a:tcPr/>
                </a:tc>
                <a:tc>
                  <a:txBody>
                    <a:bodyPr/>
                    <a:lstStyle/>
                    <a:p>
                      <a:r>
                        <a:rPr lang="en-US" sz="1400" dirty="0" smtClean="0"/>
                        <a:t>11929000/15474000</a:t>
                      </a:r>
                      <a:endParaRPr lang="en-US" sz="1400" dirty="0"/>
                    </a:p>
                  </a:txBody>
                  <a:tcPr/>
                </a:tc>
                <a:tc>
                  <a:txBody>
                    <a:bodyPr/>
                    <a:lstStyle/>
                    <a:p>
                      <a:r>
                        <a:rPr lang="en-US" dirty="0" smtClean="0"/>
                        <a:t>77.09%</a:t>
                      </a:r>
                      <a:endParaRPr lang="en-US" dirty="0"/>
                    </a:p>
                  </a:txBody>
                  <a:tcPr/>
                </a:tc>
                <a:tc>
                  <a:txBody>
                    <a:bodyPr/>
                    <a:lstStyle/>
                    <a:p>
                      <a:r>
                        <a:rPr lang="en-US" dirty="0" smtClean="0"/>
                        <a:t>0</a:t>
                      </a:r>
                      <a:endParaRPr lang="en-US" dirty="0"/>
                    </a:p>
                  </a:txBody>
                  <a:tcPr/>
                </a:tc>
              </a:tr>
              <a:tr h="370840">
                <a:tc>
                  <a:txBody>
                    <a:bodyPr/>
                    <a:lstStyle/>
                    <a:p>
                      <a:r>
                        <a:rPr lang="en-US" dirty="0" smtClean="0"/>
                        <a:t>Current Ratio</a:t>
                      </a:r>
                      <a:endParaRPr lang="en-US" dirty="0"/>
                    </a:p>
                  </a:txBody>
                  <a:tcPr/>
                </a:tc>
                <a:tc>
                  <a:txBody>
                    <a:bodyPr/>
                    <a:lstStyle/>
                    <a:p>
                      <a:r>
                        <a:rPr lang="en-US" sz="1400" dirty="0" smtClean="0"/>
                        <a:t>3267000/3835000</a:t>
                      </a:r>
                      <a:endParaRPr lang="en-US" sz="1400" dirty="0"/>
                    </a:p>
                  </a:txBody>
                  <a:tcPr/>
                </a:tc>
                <a:tc>
                  <a:txBody>
                    <a:bodyPr/>
                    <a:lstStyle/>
                    <a:p>
                      <a:r>
                        <a:rPr lang="en-US" dirty="0" smtClean="0"/>
                        <a:t>.85</a:t>
                      </a:r>
                      <a:endParaRPr lang="en-US" dirty="0"/>
                    </a:p>
                  </a:txBody>
                  <a:tcPr/>
                </a:tc>
                <a:tc>
                  <a:txBody>
                    <a:bodyPr/>
                    <a:lstStyle/>
                    <a:p>
                      <a:r>
                        <a:rPr lang="en-US" dirty="0" smtClean="0"/>
                        <a:t>0</a:t>
                      </a:r>
                      <a:endParaRPr lang="en-US" dirty="0"/>
                    </a:p>
                  </a:txBody>
                  <a:tcPr/>
                </a:tc>
              </a:tr>
              <a:tr h="370840">
                <a:tc>
                  <a:txBody>
                    <a:bodyPr/>
                    <a:lstStyle/>
                    <a:p>
                      <a:r>
                        <a:rPr lang="en-US" dirty="0" smtClean="0"/>
                        <a:t>Return on Assets</a:t>
                      </a:r>
                      <a:endParaRPr lang="en-US" dirty="0"/>
                    </a:p>
                  </a:txBody>
                  <a:tcPr/>
                </a:tc>
                <a:tc>
                  <a:txBody>
                    <a:bodyPr/>
                    <a:lstStyle/>
                    <a:p>
                      <a:r>
                        <a:rPr lang="en-US" sz="1400" dirty="0" smtClean="0"/>
                        <a:t>1807000/15321500</a:t>
                      </a:r>
                      <a:endParaRPr lang="en-US" sz="1400" dirty="0"/>
                    </a:p>
                  </a:txBody>
                  <a:tcPr/>
                </a:tc>
                <a:tc>
                  <a:txBody>
                    <a:bodyPr/>
                    <a:lstStyle/>
                    <a:p>
                      <a:r>
                        <a:rPr lang="en-US" dirty="0" smtClean="0"/>
                        <a:t>11.79%</a:t>
                      </a:r>
                      <a:endParaRPr lang="en-US" dirty="0"/>
                    </a:p>
                  </a:txBody>
                  <a:tcPr/>
                </a:tc>
                <a:tc>
                  <a:txBody>
                    <a:bodyPr/>
                    <a:lstStyle/>
                    <a:p>
                      <a:r>
                        <a:rPr lang="en-US" dirty="0" smtClean="0"/>
                        <a:t>6</a:t>
                      </a:r>
                      <a:endParaRPr lang="en-US" dirty="0"/>
                    </a:p>
                  </a:txBody>
                  <a:tcPr/>
                </a:tc>
              </a:tr>
              <a:tr h="462280">
                <a:tc>
                  <a:txBody>
                    <a:bodyPr/>
                    <a:lstStyle/>
                    <a:p>
                      <a:r>
                        <a:rPr lang="en-US" dirty="0" smtClean="0"/>
                        <a:t>Inventory Turnover</a:t>
                      </a:r>
                      <a:endParaRPr lang="en-US" dirty="0"/>
                    </a:p>
                  </a:txBody>
                  <a:tcPr/>
                </a:tc>
                <a:tc>
                  <a:txBody>
                    <a:bodyPr/>
                    <a:lstStyle/>
                    <a:p>
                      <a:r>
                        <a:rPr lang="en-US" sz="1400" dirty="0" smtClean="0"/>
                        <a:t>8689000/15321500</a:t>
                      </a:r>
                      <a:endParaRPr lang="en-US" sz="1400" dirty="0"/>
                    </a:p>
                  </a:txBody>
                  <a:tcPr/>
                </a:tc>
                <a:tc>
                  <a:txBody>
                    <a:bodyPr/>
                    <a:lstStyle/>
                    <a:p>
                      <a:r>
                        <a:rPr lang="en-US" dirty="0" smtClean="0"/>
                        <a:t>6.65</a:t>
                      </a:r>
                      <a:endParaRPr lang="en-US" dirty="0"/>
                    </a:p>
                  </a:txBody>
                  <a:tcPr/>
                </a:tc>
                <a:tc>
                  <a:txBody>
                    <a:bodyPr/>
                    <a:lstStyle/>
                    <a:p>
                      <a:r>
                        <a:rPr lang="en-US" dirty="0" smtClean="0"/>
                        <a:t>2</a:t>
                      </a:r>
                      <a:endParaRPr lang="en-US" dirty="0"/>
                    </a:p>
                  </a:txBody>
                  <a:tcPr/>
                </a:tc>
              </a:tr>
            </a:tbl>
          </a:graphicData>
        </a:graphic>
      </p:graphicFrame>
      <p:sp>
        <p:nvSpPr>
          <p:cNvPr id="5" name="TextBox 4"/>
          <p:cNvSpPr txBox="1"/>
          <p:nvPr/>
        </p:nvSpPr>
        <p:spPr>
          <a:xfrm>
            <a:off x="1905000" y="149825"/>
            <a:ext cx="5334000"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b="1" dirty="0" smtClean="0"/>
              <a:t>-Financials-</a:t>
            </a:r>
            <a:endParaRPr lang="en-US" b="1" dirty="0"/>
          </a:p>
        </p:txBody>
      </p:sp>
      <p:sp>
        <p:nvSpPr>
          <p:cNvPr id="6" name="TextBox 5"/>
          <p:cNvSpPr txBox="1"/>
          <p:nvPr/>
        </p:nvSpPr>
        <p:spPr>
          <a:xfrm>
            <a:off x="2592936" y="4070867"/>
            <a:ext cx="4038600"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Banks Affiliated With</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3053" y="4440199"/>
            <a:ext cx="2010309" cy="19166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3363" y="4440200"/>
            <a:ext cx="2180691" cy="19166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4054" y="4453731"/>
            <a:ext cx="2154964" cy="19166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71988851"/>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752600" y="419100"/>
            <a:ext cx="5638800" cy="38100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Market</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2312" y="914400"/>
            <a:ext cx="2619375" cy="17430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2171700" y="2718055"/>
            <a:ext cx="480060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b="1" dirty="0" smtClean="0"/>
              <a:t>New York Stock Exchange</a:t>
            </a:r>
            <a:endParaRPr lang="en-US" sz="2400" b="1" dirty="0"/>
          </a:p>
        </p:txBody>
      </p:sp>
      <p:sp>
        <p:nvSpPr>
          <p:cNvPr id="4" name="TextBox 3"/>
          <p:cNvSpPr txBox="1"/>
          <p:nvPr/>
        </p:nvSpPr>
        <p:spPr>
          <a:xfrm>
            <a:off x="2171700" y="1785937"/>
            <a:ext cx="952500" cy="523220"/>
          </a:xfrm>
          <a:prstGeom prst="rect">
            <a:avLst/>
          </a:prstGeom>
          <a:noFill/>
        </p:spPr>
        <p:txBody>
          <a:bodyPr wrap="square" rtlCol="0">
            <a:spAutoFit/>
          </a:bodyPr>
          <a:lstStyle/>
          <a:p>
            <a:pPr algn="r"/>
            <a:r>
              <a:rPr lang="en-US" sz="2800" b="1" dirty="0" smtClean="0"/>
              <a:t>NY</a:t>
            </a:r>
            <a:endParaRPr lang="en-US" sz="2800" b="1" dirty="0"/>
          </a:p>
        </p:txBody>
      </p:sp>
      <p:sp>
        <p:nvSpPr>
          <p:cNvPr id="5" name="TextBox 4"/>
          <p:cNvSpPr txBox="1"/>
          <p:nvPr/>
        </p:nvSpPr>
        <p:spPr>
          <a:xfrm>
            <a:off x="5909417" y="1785937"/>
            <a:ext cx="609600" cy="523220"/>
          </a:xfrm>
          <a:prstGeom prst="rect">
            <a:avLst/>
          </a:prstGeom>
          <a:noFill/>
        </p:spPr>
        <p:txBody>
          <a:bodyPr wrap="square" rtlCol="0">
            <a:spAutoFit/>
          </a:bodyPr>
          <a:lstStyle/>
          <a:p>
            <a:r>
              <a:rPr lang="en-US" sz="2800" b="1" dirty="0" smtClean="0"/>
              <a:t>SE</a:t>
            </a:r>
            <a:endParaRPr lang="en-US" sz="2800" b="1" dirty="0"/>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1482" y="3581397"/>
            <a:ext cx="3483823" cy="29021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cxnSp>
        <p:nvCxnSpPr>
          <p:cNvPr id="9" name="Straight Arrow Connector 8"/>
          <p:cNvCxnSpPr/>
          <p:nvPr/>
        </p:nvCxnSpPr>
        <p:spPr>
          <a:xfrm>
            <a:off x="2286000" y="4186015"/>
            <a:ext cx="6858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1320325" y="4010296"/>
            <a:ext cx="990600" cy="523220"/>
          </a:xfrm>
          <a:prstGeom prst="rect">
            <a:avLst/>
          </a:prstGeom>
          <a:noFill/>
        </p:spPr>
        <p:txBody>
          <a:bodyPr wrap="square" rtlCol="0">
            <a:spAutoFit/>
          </a:bodyPr>
          <a:lstStyle/>
          <a:p>
            <a:r>
              <a:rPr lang="en-US" sz="1400" dirty="0" smtClean="0">
                <a:solidFill>
                  <a:schemeClr val="bg1"/>
                </a:solidFill>
              </a:rPr>
              <a:t>Current Price</a:t>
            </a:r>
            <a:endParaRPr lang="en-US" sz="1400" dirty="0">
              <a:solidFill>
                <a:schemeClr val="bg1"/>
              </a:solidFill>
            </a:endParaRPr>
          </a:p>
        </p:txBody>
      </p:sp>
      <p:cxnSp>
        <p:nvCxnSpPr>
          <p:cNvPr id="14" name="Straight Arrow Connector 13"/>
          <p:cNvCxnSpPr/>
          <p:nvPr/>
        </p:nvCxnSpPr>
        <p:spPr>
          <a:xfrm>
            <a:off x="2057400" y="6002351"/>
            <a:ext cx="914400" cy="228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7" name="TextBox 16"/>
          <p:cNvSpPr txBox="1"/>
          <p:nvPr/>
        </p:nvSpPr>
        <p:spPr>
          <a:xfrm>
            <a:off x="1295400" y="5678752"/>
            <a:ext cx="762000" cy="646331"/>
          </a:xfrm>
          <a:prstGeom prst="rect">
            <a:avLst/>
          </a:prstGeom>
          <a:noFill/>
        </p:spPr>
        <p:txBody>
          <a:bodyPr wrap="square" rtlCol="0">
            <a:spAutoFit/>
          </a:bodyPr>
          <a:lstStyle/>
          <a:p>
            <a:r>
              <a:rPr lang="en-US" sz="1200" dirty="0" smtClean="0">
                <a:solidFill>
                  <a:schemeClr val="bg1"/>
                </a:solidFill>
              </a:rPr>
              <a:t>Highest/Lowest Buy Price</a:t>
            </a:r>
            <a:endParaRPr lang="en-US" sz="1200" dirty="0">
              <a:solidFill>
                <a:schemeClr val="bg1"/>
              </a:solidFill>
            </a:endParaRPr>
          </a:p>
        </p:txBody>
      </p:sp>
      <p:cxnSp>
        <p:nvCxnSpPr>
          <p:cNvPr id="19" name="Straight Arrow Connector 18"/>
          <p:cNvCxnSpPr/>
          <p:nvPr/>
        </p:nvCxnSpPr>
        <p:spPr>
          <a:xfrm flipH="1">
            <a:off x="5515239" y="6137012"/>
            <a:ext cx="1379440" cy="1922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1" name="TextBox 20"/>
          <p:cNvSpPr txBox="1"/>
          <p:nvPr/>
        </p:nvSpPr>
        <p:spPr>
          <a:xfrm>
            <a:off x="6883997" y="6002351"/>
            <a:ext cx="1288280" cy="307777"/>
          </a:xfrm>
          <a:prstGeom prst="rect">
            <a:avLst/>
          </a:prstGeom>
          <a:noFill/>
        </p:spPr>
        <p:txBody>
          <a:bodyPr wrap="square" rtlCol="0">
            <a:spAutoFit/>
          </a:bodyPr>
          <a:lstStyle/>
          <a:p>
            <a:r>
              <a:rPr lang="en-US" sz="1400" dirty="0" smtClean="0">
                <a:solidFill>
                  <a:schemeClr val="bg1"/>
                </a:solidFill>
              </a:rPr>
              <a:t>Price/Earning</a:t>
            </a:r>
            <a:endParaRPr lang="en-US" sz="1400" dirty="0">
              <a:solidFill>
                <a:schemeClr val="bg1"/>
              </a:solidFill>
            </a:endParaRPr>
          </a:p>
        </p:txBody>
      </p:sp>
      <p:sp>
        <p:nvSpPr>
          <p:cNvPr id="22" name="TextBox 21"/>
          <p:cNvSpPr txBox="1"/>
          <p:nvPr/>
        </p:nvSpPr>
        <p:spPr>
          <a:xfrm>
            <a:off x="4410342" y="3764075"/>
            <a:ext cx="1794617" cy="246221"/>
          </a:xfrm>
          <a:prstGeom prst="rect">
            <a:avLst/>
          </a:prstGeom>
          <a:noFill/>
        </p:spPr>
        <p:txBody>
          <a:bodyPr wrap="square" rtlCol="0">
            <a:spAutoFit/>
          </a:bodyPr>
          <a:lstStyle/>
          <a:p>
            <a:r>
              <a:rPr lang="en-US" sz="1000" dirty="0" smtClean="0"/>
              <a:t>Total Shares: 839,292 </a:t>
            </a:r>
            <a:endParaRPr lang="en-US" sz="1000" dirty="0"/>
          </a:p>
        </p:txBody>
      </p:sp>
      <p:cxnSp>
        <p:nvCxnSpPr>
          <p:cNvPr id="24" name="Straight Arrow Connector 23"/>
          <p:cNvCxnSpPr/>
          <p:nvPr/>
        </p:nvCxnSpPr>
        <p:spPr>
          <a:xfrm flipH="1">
            <a:off x="5629191" y="3885852"/>
            <a:ext cx="1069661" cy="133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5" name="TextBox 24"/>
          <p:cNvSpPr txBox="1"/>
          <p:nvPr/>
        </p:nvSpPr>
        <p:spPr>
          <a:xfrm>
            <a:off x="6702395" y="3586993"/>
            <a:ext cx="1378009" cy="738664"/>
          </a:xfrm>
          <a:prstGeom prst="rect">
            <a:avLst/>
          </a:prstGeom>
          <a:noFill/>
        </p:spPr>
        <p:txBody>
          <a:bodyPr wrap="square" rtlCol="0">
            <a:spAutoFit/>
          </a:bodyPr>
          <a:lstStyle/>
          <a:p>
            <a:r>
              <a:rPr lang="en-US" sz="1400" dirty="0" smtClean="0">
                <a:solidFill>
                  <a:schemeClr val="bg1"/>
                </a:solidFill>
              </a:rPr>
              <a:t>Number of Shares on Market</a:t>
            </a:r>
            <a:endParaRPr lang="en-US" sz="1400" dirty="0">
              <a:solidFill>
                <a:schemeClr val="bg1"/>
              </a:solidFill>
            </a:endParaRPr>
          </a:p>
        </p:txBody>
      </p:sp>
    </p:spTree>
    <p:extLst>
      <p:ext uri="{BB962C8B-B14F-4D97-AF65-F5344CB8AC3E}">
        <p14:creationId xmlns:p14="http://schemas.microsoft.com/office/powerpoint/2010/main" val="2947210990"/>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430</TotalTime>
  <Words>440</Words>
  <Application>Microsoft Office PowerPoint</Application>
  <PresentationFormat>On-screen Show (4:3)</PresentationFormat>
  <Paragraphs>158</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Rochester, Ryan F.</dc:creator>
  <cp:lastModifiedBy>ameyer</cp:lastModifiedBy>
  <cp:revision>33</cp:revision>
  <dcterms:created xsi:type="dcterms:W3CDTF">2015-02-25T17:25:57Z</dcterms:created>
  <dcterms:modified xsi:type="dcterms:W3CDTF">2015-03-12T18:20:28Z</dcterms:modified>
</cp:coreProperties>
</file>