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57" r:id="rId4"/>
    <p:sldId id="258" r:id="rId5"/>
    <p:sldId id="270" r:id="rId6"/>
    <p:sldId id="269" r:id="rId7"/>
    <p:sldId id="260" r:id="rId8"/>
    <p:sldId id="266" r:id="rId9"/>
    <p:sldId id="261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3" autoAdjust="0"/>
    <p:restoredTop sz="94632" autoAdjust="0"/>
  </p:normalViewPr>
  <p:slideViewPr>
    <p:cSldViewPr snapToGrid="0">
      <p:cViewPr>
        <p:scale>
          <a:sx n="66" d="100"/>
          <a:sy n="66" d="100"/>
        </p:scale>
        <p:origin x="-456" y="-30"/>
      </p:cViewPr>
      <p:guideLst>
        <p:guide orient="horz" pos="1824"/>
        <p:guide orient="horz" pos="3499"/>
        <p:guide orient="horz" pos="2447"/>
        <p:guide orient="horz" pos="1825"/>
        <p:guide pos="2112"/>
        <p:guide pos="3072"/>
        <p:guide pos="4224"/>
        <p:guide pos="4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6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1464" y="-84"/>
      </p:cViewPr>
      <p:guideLst>
        <p:guide orient="horz" pos="2880"/>
        <p:guide pos="2160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b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b" compatLnSpc="1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</a:defRPr>
            </a:lvl1pPr>
          </a:lstStyle>
          <a:p>
            <a:fld id="{A2E002AB-2B89-4493-8A16-641D9B8A1D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/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b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b" compatLnSpc="1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</a:defRPr>
            </a:lvl1pPr>
          </a:lstStyle>
          <a:p>
            <a:fld id="{A58B01C7-8352-48C6-8B73-22B95CA132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</a:defRPr>
            </a:lvl1pPr>
          </a:lstStyle>
          <a:p>
            <a:fld id="{BC7D9E37-8C6C-436E-855D-396E0ADDC8DC}" type="slidenum">
              <a:rPr lang="en-US"/>
              <a:pPr/>
              <a:t>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US">
              <a:solidFill>
                <a:schemeClr val="tx1">
                  <a:alpha val="10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</a:defRPr>
            </a:lvl1pPr>
          </a:lstStyle>
          <a:p>
            <a:fld id="{9DA41DC5-CE4E-4B57-88C1-FB4D4C6BE9EF}" type="slidenum">
              <a:rPr lang="en-US"/>
              <a:pPr/>
              <a:t>11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US">
              <a:solidFill>
                <a:schemeClr val="tx1">
                  <a:alpha val="10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</a:defRPr>
            </a:lvl1pPr>
          </a:lstStyle>
          <a:p>
            <a:fld id="{76CBC607-B503-49AB-A4B6-E735745DCA0A}" type="slidenum">
              <a:rPr lang="en-US"/>
              <a:pPr/>
              <a:t>12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alpha val="100000"/>
                  </a:schemeClr>
                </a:solidFill>
                <a:latin typeface="Arial"/>
              </a:rPr>
              <a:t>Ask if</a:t>
            </a:r>
            <a:r>
              <a:rPr lang="en-US" baseline="0" dirty="0" smtClean="0">
                <a:solidFill>
                  <a:schemeClr val="tx1">
                    <a:alpha val="100000"/>
                  </a:schemeClr>
                </a:solidFill>
                <a:latin typeface="Arial"/>
              </a:rPr>
              <a:t> anyone has </a:t>
            </a:r>
            <a:r>
              <a:rPr lang="en-US" baseline="0" smtClean="0">
                <a:solidFill>
                  <a:schemeClr val="tx1">
                    <a:alpha val="100000"/>
                  </a:schemeClr>
                </a:solidFill>
                <a:latin typeface="Arial"/>
              </a:rPr>
              <a:t>questions.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9/11/2007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7FA5-723E-40FA-94A8-EB3D43D28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D002-EB3B-4069-AFCF-C1B5A77CA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8645-E80F-450A-B756-91DCB9A8A25E}" type="datetime1">
              <a:rPr lang="en-US" smtClean="0"/>
              <a:pPr/>
              <a:t>9/11/2007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9/11/2007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9/11/2007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9/11/2007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9/11/2007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9/11/2007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9/11/2007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9/11/2007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en-US" smtClean="0"/>
              <a:pPr/>
              <a:t>9/11/2007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latinLnBrk="0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latinLnBrk="0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latinLnBrk="0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latinLnBrk="0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latinLnBrk="0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latinLnBrk="0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latinLnBrk="0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latinLnBrk="0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latinLnBrk="0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latinLnBrk="0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/>
          <a:lstStyle/>
          <a:p>
            <a:r>
              <a:rPr lang="en-US"/>
              <a:t>Reading Reach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209621"/>
            <a:ext cx="6515100" cy="526143"/>
          </a:xfrm>
        </p:spPr>
        <p:txBody>
          <a:bodyPr/>
          <a:lstStyle/>
          <a:p>
            <a:r>
              <a:rPr lang="en-US" dirty="0"/>
              <a:t>Literacy Program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041069"/>
            <a:ext cx="3124200" cy="38545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AutoShape 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b"/>
          <a:lstStyle/>
          <a:p>
            <a:r>
              <a:rPr lang="en-US"/>
              <a:t>Student Testimonial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/>
              <a:t>	“Now I read to my parents, instead of them reading to me!”</a:t>
            </a:r>
          </a:p>
          <a:p>
            <a:pPr lvl="1"/>
            <a:r>
              <a:rPr lang="en-US" b="1"/>
              <a:t>Sukee, age 8</a:t>
            </a:r>
          </a:p>
          <a:p>
            <a:endParaRPr lang="en-US" sz="2400" b="1"/>
          </a:p>
        </p:txBody>
      </p:sp>
      <p:pic>
        <p:nvPicPr>
          <p:cNvPr id="9831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4084" y="2362200"/>
            <a:ext cx="2463969" cy="37242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b"/>
          <a:lstStyle/>
          <a:p>
            <a:r>
              <a:rPr lang="en-US"/>
              <a:t>How Do I Sign Up?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buNone/>
            </a:pPr>
            <a:r>
              <a:rPr lang="en-US"/>
              <a:t>	Simply stop by our booth after this presentation and fill out a form. One of our staff members will contact you in the next seven days.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b"/>
          <a:lstStyle/>
          <a:p>
            <a:r>
              <a:rPr lang="en-US"/>
              <a:t>Reading Reach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Volunteer Today!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b"/>
          <a:lstStyle/>
          <a:p>
            <a:r>
              <a:rPr lang="en-US"/>
              <a:t>How Does It Work?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en-US"/>
              <a:t>Volunteers teach literacy classes at the library on weekday afternoons and evenings.</a:t>
            </a:r>
          </a:p>
          <a:p>
            <a:r>
              <a:rPr lang="en-US"/>
              <a:t>Classes contain between 8-12 students.</a:t>
            </a:r>
          </a:p>
          <a:p>
            <a:r>
              <a:rPr lang="en-US"/>
              <a:t>Students take classes according to their age group.</a:t>
            </a:r>
          </a:p>
          <a:p>
            <a:r>
              <a:rPr lang="en-US"/>
              <a:t>The library provides the teaching materials and a private room for the classes.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b"/>
          <a:lstStyle/>
          <a:p>
            <a:r>
              <a:rPr lang="en-US"/>
              <a:t>What Is Reading Reach?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buNone/>
            </a:pPr>
            <a:r>
              <a:rPr lang="en-US"/>
              <a:t>	Reading Reach is an all-volunteer organization that partners with the local library to teach reading skills to kids, teenagers, and adults.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b"/>
          <a:lstStyle/>
          <a:p>
            <a:r>
              <a:rPr lang="en-US"/>
              <a:t>Our Mission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	Reading Reach’s mission is to give people of all ages the literacy tools they need for an independent, successful future.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b"/>
          <a:lstStyle/>
          <a:p>
            <a:r>
              <a:rPr lang="en-US"/>
              <a:t>Reading Reach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buNone/>
            </a:pPr>
            <a:r>
              <a:rPr lang="en-US"/>
              <a:t>The Basics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b"/>
          <a:lstStyle/>
          <a:p>
            <a:r>
              <a:rPr lang="en-US"/>
              <a:t>Think About It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buNone/>
            </a:pPr>
            <a:r>
              <a:rPr lang="en-US"/>
              <a:t>	If you had trouble reading, you could not…</a:t>
            </a:r>
          </a:p>
          <a:p>
            <a:endParaRPr lang="en-US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919163" y="3095625"/>
            <a:ext cx="1344612" cy="336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chemeClr val="tx1">
                    <a:alpha val="100000"/>
                  </a:schemeClr>
                </a:solidFill>
                <a:latin typeface="Arial"/>
              </a:rPr>
              <a:t>Drive a car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908050" y="4916488"/>
            <a:ext cx="1127125" cy="5810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chemeClr val="tx1">
                    <a:alpha val="100000"/>
                  </a:schemeClr>
                </a:solidFill>
                <a:latin typeface="Arial"/>
              </a:rPr>
              <a:t>Shop for groceries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4876800" y="3108325"/>
            <a:ext cx="1298575" cy="336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chemeClr val="tx1">
                    <a:alpha val="100000"/>
                  </a:schemeClr>
                </a:solidFill>
                <a:latin typeface="Arial"/>
              </a:rPr>
              <a:t>Pay bills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4876800" y="4902200"/>
            <a:ext cx="1185863" cy="5810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chemeClr val="tx1">
                    <a:alpha val="100000"/>
                  </a:schemeClr>
                </a:solidFill>
                <a:latin typeface="Arial"/>
              </a:rPr>
              <a:t>Use a computer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3352800" y="6092825"/>
            <a:ext cx="2843213" cy="396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tx1">
                    <a:alpha val="100000"/>
                  </a:schemeClr>
                </a:solidFill>
                <a:latin typeface="Arial"/>
              </a:rPr>
              <a:t>And so much more…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8461" y="2801257"/>
            <a:ext cx="1604282" cy="106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5329" y="2583543"/>
            <a:ext cx="1528239" cy="152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Documents and Settings\jennifer_carney\My Documents\My Pictures\Microsoft Clip Organizer\j035397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267200"/>
            <a:ext cx="1803859" cy="173223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419600"/>
            <a:ext cx="188752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b"/>
          <a:lstStyle/>
          <a:p>
            <a:r>
              <a:rPr lang="en-US"/>
              <a:t>Volunteering Basics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en-US"/>
              <a:t>All volunteers must commit to one afternoon or evening a week.</a:t>
            </a:r>
          </a:p>
          <a:p>
            <a:r>
              <a:rPr lang="en-US"/>
              <a:t>All volunteers go through a training session before they teach a class.</a:t>
            </a:r>
          </a:p>
          <a:p>
            <a:r>
              <a:rPr lang="en-US"/>
              <a:t>Lesson plans are provided for the volunteers.</a:t>
            </a:r>
          </a:p>
          <a:p>
            <a:r>
              <a:rPr lang="en-US"/>
              <a:t>All volunteers will undergo a background check.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AutoShap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b"/>
          <a:lstStyle/>
          <a:p>
            <a:r>
              <a:rPr lang="en-US"/>
              <a:t>Volunteer Testimonial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/>
              <a:t>	“It makes me feel good to know that the skills I am teaching others will help them get better jobs.”	</a:t>
            </a:r>
          </a:p>
          <a:p>
            <a:pPr lvl="1"/>
            <a:r>
              <a:rPr lang="en-US" b="1"/>
              <a:t>Erik, age 32</a:t>
            </a:r>
          </a:p>
          <a:p>
            <a:endParaRPr lang="en-US" sz="2400" b="1"/>
          </a:p>
        </p:txBody>
      </p:sp>
      <p:pic>
        <p:nvPicPr>
          <p:cNvPr id="9728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02262" y="2363787"/>
            <a:ext cx="2487613" cy="37211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b"/>
          <a:lstStyle/>
          <a:p>
            <a:r>
              <a:rPr lang="en-US"/>
              <a:t>Student Testimonial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/>
              <a:t>	“Reading Reach helped me do better in school. Before, I hated books and reading. Now I’m an A student.”</a:t>
            </a:r>
          </a:p>
          <a:p>
            <a:pPr lvl="1"/>
            <a:r>
              <a:rPr lang="en-US" b="1"/>
              <a:t>Steven, age 15</a:t>
            </a:r>
          </a:p>
          <a:p>
            <a:pPr lvl="1">
              <a:buNone/>
            </a:pPr>
            <a:endParaRPr lang="en-US"/>
          </a:p>
          <a:p>
            <a:pPr lvl="1"/>
            <a:endParaRPr lang="en-US" sz="1600"/>
          </a:p>
          <a:p>
            <a:pPr lvl="1"/>
            <a:endParaRPr lang="en-US" sz="1600"/>
          </a:p>
          <a:p>
            <a:pPr lvl="1"/>
            <a:endParaRPr lang="en-US" sz="1600"/>
          </a:p>
        </p:txBody>
      </p:sp>
      <p:pic>
        <p:nvPicPr>
          <p:cNvPr id="819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9937" y="2362200"/>
            <a:ext cx="2452263" cy="37242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F0B81F"/>
      </a:hlink>
      <a:folHlink>
        <a:srgbClr val="88E2F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4859</TotalTime>
  <Words>150</Words>
  <Application>Microsoft Office PowerPoint</Application>
  <PresentationFormat>On-screen Show (4:3)</PresentationFormat>
  <Paragraphs>46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Reading Reach</vt:lpstr>
      <vt:lpstr>How Does It Work?</vt:lpstr>
      <vt:lpstr>What Is Reading Reach?</vt:lpstr>
      <vt:lpstr>Our Mission</vt:lpstr>
      <vt:lpstr>Reading Reach</vt:lpstr>
      <vt:lpstr>Think About It</vt:lpstr>
      <vt:lpstr>Volunteering Basics</vt:lpstr>
      <vt:lpstr>Volunteer Testimonial</vt:lpstr>
      <vt:lpstr>Student Testimonial</vt:lpstr>
      <vt:lpstr>Student Testimonial</vt:lpstr>
      <vt:lpstr>How Do I Sign Up?</vt:lpstr>
      <vt:lpstr>Reading Reach</vt:lpstr>
    </vt:vector>
  </TitlesOfParts>
  <Company>McGRAW-HILL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The Letter</dc:title>
  <dc:creator>Glencoe/McGraw-Hill</dc:creator>
  <cp:lastModifiedBy>Nicole Haims</cp:lastModifiedBy>
  <cp:revision>47</cp:revision>
  <dcterms:created xsi:type="dcterms:W3CDTF">2004-10-05T22:39:37Z</dcterms:created>
  <dcterms:modified xsi:type="dcterms:W3CDTF">2007-09-11T23:01:23Z</dcterms:modified>
</cp:coreProperties>
</file>